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6" r:id="rId2"/>
    <p:sldId id="297" r:id="rId3"/>
    <p:sldId id="257" r:id="rId4"/>
    <p:sldId id="274" r:id="rId5"/>
    <p:sldId id="258" r:id="rId6"/>
    <p:sldId id="259" r:id="rId7"/>
    <p:sldId id="293" r:id="rId8"/>
    <p:sldId id="294" r:id="rId9"/>
    <p:sldId id="295" r:id="rId10"/>
    <p:sldId id="275" r:id="rId11"/>
    <p:sldId id="298" r:id="rId12"/>
    <p:sldId id="276" r:id="rId13"/>
    <p:sldId id="296" r:id="rId14"/>
    <p:sldId id="277" r:id="rId15"/>
    <p:sldId id="299" r:id="rId16"/>
    <p:sldId id="278" r:id="rId17"/>
    <p:sldId id="279" r:id="rId18"/>
    <p:sldId id="271" r:id="rId19"/>
    <p:sldId id="280" r:id="rId20"/>
    <p:sldId id="272" r:id="rId21"/>
    <p:sldId id="273" r:id="rId22"/>
    <p:sldId id="289" r:id="rId23"/>
    <p:sldId id="290" r:id="rId24"/>
    <p:sldId id="291" r:id="rId25"/>
    <p:sldId id="292" r:id="rId26"/>
    <p:sldId id="287" r:id="rId27"/>
    <p:sldId id="300" r:id="rId28"/>
    <p:sldId id="281" r:id="rId29"/>
    <p:sldId id="282" r:id="rId30"/>
    <p:sldId id="283" r:id="rId31"/>
    <p:sldId id="284" r:id="rId32"/>
    <p:sldId id="285" r:id="rId33"/>
    <p:sldId id="286" r:id="rId34"/>
    <p:sldId id="288" r:id="rId35"/>
  </p:sldIdLst>
  <p:sldSz cx="12192000" cy="6858000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nstantia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nstantia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nstantia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nstantia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75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E3A50-C9F8-4E8E-912C-3EEC5D3567A0}" type="datetimeFigureOut">
              <a:rPr lang="nl-NL" smtClean="0"/>
              <a:t>9-3-2020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085BDD-A2B8-4982-A1DE-8238D633AF6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1272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085BDD-A2B8-4982-A1DE-8238D633AF68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3675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96427-D7E3-48FC-BA78-66D9DC1CB0FB}" type="datetimeFigureOut">
              <a:rPr lang="nl-NL"/>
              <a:pPr>
                <a:defRPr/>
              </a:pPr>
              <a:t>9-3-2020</a:t>
            </a:fld>
            <a:endParaRPr lang="nl-NL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6F6A4-12A2-48CA-B3F6-F27AF0099F31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60048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A66EC-3A32-4029-B084-A5A9EE65DEC7}" type="datetimeFigureOut">
              <a:rPr lang="nl-NL"/>
              <a:pPr>
                <a:defRPr/>
              </a:pPr>
              <a:t>9-3-2020</a:t>
            </a:fld>
            <a:endParaRPr lang="nl-NL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CE972-ADE3-45BB-B8FB-CDE71926B379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6595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968CD-5C47-41BC-833D-C16638D46401}" type="datetimeFigureOut">
              <a:rPr lang="nl-NL"/>
              <a:pPr>
                <a:defRPr/>
              </a:pPr>
              <a:t>9-3-2020</a:t>
            </a:fld>
            <a:endParaRPr lang="nl-NL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10D28-E8C9-4ECF-B2BD-86A70ACFD2B8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5700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2B313-28BF-4CE9-B873-638E3F1BB50E}" type="datetimeFigureOut">
              <a:rPr lang="nl-NL"/>
              <a:pPr>
                <a:defRPr/>
              </a:pPr>
              <a:t>9-3-2020</a:t>
            </a:fld>
            <a:endParaRPr lang="nl-NL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10310-1272-4CCA-A0D4-CD816B1B6279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9843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46793-1770-4587-BF2D-C99CF948ACD7}" type="datetimeFigureOut">
              <a:rPr lang="nl-NL"/>
              <a:pPr>
                <a:defRPr/>
              </a:pPr>
              <a:t>9-3-2020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65773-98AA-4353-9F4D-AAFD69337978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8327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55C97-31AE-4495-9568-F2AA1D88D4C2}" type="datetimeFigureOut">
              <a:rPr lang="nl-NL"/>
              <a:pPr>
                <a:defRPr/>
              </a:pPr>
              <a:t>9-3-2020</a:t>
            </a:fld>
            <a:endParaRPr lang="nl-NL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102F4-003E-44E5-B4C4-5F5472F2A51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0396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4A39C-C1F9-4905-BCD3-DA2C7AC98E79}" type="datetimeFigureOut">
              <a:rPr lang="nl-NL"/>
              <a:pPr>
                <a:defRPr/>
              </a:pPr>
              <a:t>9-3-2020</a:t>
            </a:fld>
            <a:endParaRPr lang="nl-NL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6278E-1864-45C3-9FDD-81A3029C93A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6596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11E5C-A545-4600-B482-3A230270DD4E}" type="datetimeFigureOut">
              <a:rPr lang="nl-NL"/>
              <a:pPr>
                <a:defRPr/>
              </a:pPr>
              <a:t>9-3-2020</a:t>
            </a:fld>
            <a:endParaRPr lang="nl-NL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71235-FC30-4736-B1D1-9EC5ECC2542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9084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3A204-0262-4739-88B8-E519FE830B72}" type="datetimeFigureOut">
              <a:rPr lang="nl-NL"/>
              <a:pPr>
                <a:defRPr/>
              </a:pPr>
              <a:t>9-3-2020</a:t>
            </a:fld>
            <a:endParaRPr lang="nl-NL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D84FB-6A24-45D7-A9B2-0BDAE4B5471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7922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C0A19-8A3B-43EF-BB3D-C0BDE6E9E321}" type="datetimeFigureOut">
              <a:rPr lang="nl-NL"/>
              <a:pPr>
                <a:defRPr/>
              </a:pPr>
              <a:t>9-3-2020</a:t>
            </a:fld>
            <a:endParaRPr lang="nl-NL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AC34D-1532-43C8-8CF2-B602B86E6FC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7286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B9286-AB03-4DBF-9ACA-39F5E094C623}" type="datetimeFigureOut">
              <a:rPr lang="nl-NL"/>
              <a:pPr>
                <a:defRPr/>
              </a:pPr>
              <a:t>9-3-2020</a:t>
            </a:fld>
            <a:endParaRPr lang="nl-NL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1F5BC-BCAA-42F8-ABFC-6B9D0D9E4C15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7815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  <a:endParaRPr lang="en-US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BBF3CBD-A39F-459B-9076-F8AEDDA28661}" type="datetimeFigureOut">
              <a:rPr lang="nl-NL"/>
              <a:pPr>
                <a:defRPr/>
              </a:pPr>
              <a:t>9-3-2020</a:t>
            </a:fld>
            <a:endParaRPr lang="nl-NL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944C184-825F-4F90-B657-29B0A4BADF3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29" r:id="rId2"/>
    <p:sldLayoutId id="2147483838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9" r:id="rId9"/>
    <p:sldLayoutId id="2147483835" r:id="rId10"/>
    <p:sldLayoutId id="214748383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dirty="0"/>
              <a:t>Trillingen en Cirkelbewegingen </a:t>
            </a:r>
          </a:p>
        </p:txBody>
      </p:sp>
      <p:sp>
        <p:nvSpPr>
          <p:cNvPr id="5123" name="Ondertitel 2"/>
          <p:cNvSpPr>
            <a:spLocks noGrp="1"/>
          </p:cNvSpPr>
          <p:nvPr>
            <p:ph type="subTitle" idx="1"/>
          </p:nvPr>
        </p:nvSpPr>
        <p:spPr>
          <a:xfrm>
            <a:off x="2057400" y="3860801"/>
            <a:ext cx="7854950" cy="1120775"/>
          </a:xfrm>
        </p:spPr>
        <p:txBody>
          <a:bodyPr/>
          <a:lstStyle/>
          <a:p>
            <a:pPr marR="0" algn="l" eaLnBrk="1" hangingPunct="1"/>
            <a:r>
              <a:rPr lang="nl-NL" dirty="0"/>
              <a:t>Havo 4: hoofdstuk 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Opdrachten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maken opgaven 7-14 </a:t>
            </a:r>
          </a:p>
        </p:txBody>
      </p:sp>
    </p:spTree>
    <p:extLst>
      <p:ext uri="{BB962C8B-B14F-4D97-AF65-F5344CB8AC3E}">
        <p14:creationId xmlns:p14="http://schemas.microsoft.com/office/powerpoint/2010/main" val="39460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4.2 Trillingen in diagrammen en formules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Na deze paragraaf kun je:</a:t>
            </a:r>
          </a:p>
          <a:p>
            <a:pPr lvl="1"/>
            <a:r>
              <a:rPr lang="nl-NL" dirty="0" smtClean="0"/>
              <a:t>uit een (</a:t>
            </a:r>
            <a:r>
              <a:rPr lang="nl-NL" dirty="0" err="1" smtClean="0"/>
              <a:t>u,t</a:t>
            </a:r>
            <a:r>
              <a:rPr lang="nl-NL" dirty="0" smtClean="0"/>
              <a:t>)-diagram trillingstijd (= periode) en amplitude aflezen</a:t>
            </a:r>
          </a:p>
          <a:p>
            <a:pPr lvl="1"/>
            <a:r>
              <a:rPr lang="nl-NL" dirty="0" smtClean="0"/>
              <a:t>aan een (</a:t>
            </a:r>
            <a:r>
              <a:rPr lang="nl-NL" dirty="0" err="1" smtClean="0"/>
              <a:t>u,t</a:t>
            </a:r>
            <a:r>
              <a:rPr lang="nl-NL" dirty="0" smtClean="0"/>
              <a:t>)-diagram herkennen of een trilling harmonisch is</a:t>
            </a:r>
          </a:p>
          <a:p>
            <a:pPr lvl="1"/>
            <a:r>
              <a:rPr lang="nl-NL" dirty="0" smtClean="0"/>
              <a:t>beelden van een oscilloscoop interpreteren</a:t>
            </a:r>
          </a:p>
          <a:p>
            <a:pPr lvl="1"/>
            <a:r>
              <a:rPr lang="nl-NL" dirty="0" smtClean="0"/>
              <a:t>uitleggen wat een ecg is</a:t>
            </a:r>
          </a:p>
          <a:p>
            <a:pPr lvl="1"/>
            <a:r>
              <a:rPr lang="nl-NL" dirty="0" smtClean="0"/>
              <a:t>de uitwijking en de maximale snelheid van een trilling berekenen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08974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Oscilloscoop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5846440" cy="4389437"/>
          </a:xfrm>
        </p:spPr>
        <p:txBody>
          <a:bodyPr/>
          <a:lstStyle/>
          <a:p>
            <a:r>
              <a:rPr lang="nl-NL" dirty="0"/>
              <a:t>Met een oscilloscoop kun je trillingen zichtbaar maken</a:t>
            </a:r>
          </a:p>
          <a:p>
            <a:r>
              <a:rPr lang="nl-NL" dirty="0"/>
              <a:t>horizontaal 10 hokjes (</a:t>
            </a:r>
            <a:r>
              <a:rPr lang="nl-NL" dirty="0" err="1"/>
              <a:t>divisions</a:t>
            </a:r>
            <a:r>
              <a:rPr lang="nl-NL" dirty="0"/>
              <a:t>)</a:t>
            </a:r>
          </a:p>
          <a:p>
            <a:r>
              <a:rPr lang="nl-NL" dirty="0"/>
              <a:t>verticaal: … V / div</a:t>
            </a:r>
          </a:p>
          <a:p>
            <a:r>
              <a:rPr lang="nl-NL" dirty="0"/>
              <a:t>horizontaal: … s / div</a:t>
            </a:r>
          </a:p>
        </p:txBody>
      </p:sp>
      <p:pic>
        <p:nvPicPr>
          <p:cNvPr id="2050" name="Picture 2" descr="hameg.jpg (854×466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2204864"/>
            <a:ext cx="5278525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78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Maximale snelheid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1935164"/>
                <a:ext cx="4550296" cy="4389437"/>
              </a:xfrm>
            </p:spPr>
            <p:txBody>
              <a:bodyPr/>
              <a:lstStyle/>
              <a:p>
                <a:r>
                  <a:rPr lang="nl-NL" dirty="0"/>
                  <a:t>De snelheid is het grootst in A, B, C, D?</a:t>
                </a:r>
              </a:p>
              <a:p>
                <a:endParaRPr lang="nl-NL" dirty="0"/>
              </a:p>
              <a:p>
                <a:r>
                  <a:rPr lang="nl-NL" dirty="0"/>
                  <a:t>In C want daar is de grafiek het steilst</a:t>
                </a:r>
              </a:p>
              <a:p>
                <a:endParaRPr lang="nl-NL" dirty="0"/>
              </a:p>
              <a:p>
                <a:r>
                  <a:rPr lang="nl-NL" dirty="0"/>
                  <a:t>Er geldt:</a:t>
                </a:r>
              </a:p>
              <a:p>
                <a:pPr marL="442913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935164"/>
                <a:ext cx="4550296" cy="4389437"/>
              </a:xfrm>
              <a:blipFill rotWithShape="0">
                <a:blip r:embed="rId2"/>
                <a:stretch>
                  <a:fillRect l="-1609" t="-1110" r="-1475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2564904"/>
            <a:ext cx="5976664" cy="3784167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7248128" y="530120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A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7608168" y="465313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B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7752184" y="393305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C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7968208" y="263691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99661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Opdrachten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maken opgaven 17, 18, 23, 24, 25, 27 (figuur is op ware grootte), 29, </a:t>
            </a:r>
            <a:r>
              <a:rPr lang="nl-NL" dirty="0" smtClean="0"/>
              <a:t>30</a:t>
            </a:r>
          </a:p>
          <a:p>
            <a:r>
              <a:rPr lang="nl-NL" dirty="0" smtClean="0"/>
              <a:t>sinusfunctie </a:t>
            </a:r>
            <a:r>
              <a:rPr lang="nl-NL" dirty="0"/>
              <a:t>en radialen slaan we over (blz. 143 rechter kolom) </a:t>
            </a:r>
          </a:p>
        </p:txBody>
      </p:sp>
    </p:spTree>
    <p:extLst>
      <p:ext uri="{BB962C8B-B14F-4D97-AF65-F5344CB8AC3E}">
        <p14:creationId xmlns:p14="http://schemas.microsoft.com/office/powerpoint/2010/main" val="1872285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4.3 Demping en resonantie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Na deze paragraaf kun je:</a:t>
            </a:r>
          </a:p>
          <a:p>
            <a:pPr lvl="1"/>
            <a:r>
              <a:rPr lang="nl-NL" dirty="0" smtClean="0"/>
              <a:t>verklaren waarom voorwerpen soms resoneren met gedwongen trillingen van buitenaf</a:t>
            </a:r>
          </a:p>
          <a:p>
            <a:pPr lvl="1"/>
            <a:r>
              <a:rPr lang="nl-NL" dirty="0" smtClean="0"/>
              <a:t>in grafieken het verschijnsel demping herkennen</a:t>
            </a:r>
          </a:p>
          <a:p>
            <a:pPr lvl="1"/>
            <a:r>
              <a:rPr lang="nl-NL" dirty="0" smtClean="0"/>
              <a:t>een voorbeeld geven van schadelijke resonantie en van nuttige resonantie</a:t>
            </a:r>
          </a:p>
          <a:p>
            <a:pPr lvl="1"/>
            <a:r>
              <a:rPr lang="nl-NL" dirty="0" smtClean="0"/>
              <a:t>aan de hand van krachten die bij een trilling optreden, bepalen of een trilling harmonisch </a:t>
            </a:r>
            <a:r>
              <a:rPr lang="nl-NL" dirty="0" smtClean="0"/>
              <a:t>is</a:t>
            </a:r>
            <a:endParaRPr lang="nl-NL" dirty="0" smtClean="0"/>
          </a:p>
          <a:p>
            <a:pPr lvl="1"/>
            <a:r>
              <a:rPr lang="nl-NL" dirty="0" smtClean="0"/>
              <a:t>rekenen aan een massa-veer-systeem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22282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Eigenfrequentie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5198368" cy="4389437"/>
          </a:xfrm>
        </p:spPr>
        <p:txBody>
          <a:bodyPr/>
          <a:lstStyle/>
          <a:p>
            <a:r>
              <a:rPr lang="nl-NL" dirty="0"/>
              <a:t>De frequentie waarmee een voorwerp van nature trilt noem je de eigen- of resonantiefrequentie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Sommige voorwerpen hebben verschillende eigenfrequenties</a:t>
            </a:r>
          </a:p>
          <a:p>
            <a:endParaRPr lang="nl-NL" dirty="0"/>
          </a:p>
        </p:txBody>
      </p:sp>
      <p:pic>
        <p:nvPicPr>
          <p:cNvPr id="4" name="Picture 2" descr="http://www.acs.psu.edu/drussell/Demos/string/mode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2438772"/>
            <a:ext cx="4551511" cy="455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math.la.asu.edu/~kawski/MAPLE/274/images/pendulum52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1412776"/>
            <a:ext cx="2051993" cy="205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2/25/Animated-mass-spring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464" y="1132309"/>
            <a:ext cx="1524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34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Demping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6134472" cy="4389437"/>
          </a:xfrm>
        </p:spPr>
        <p:txBody>
          <a:bodyPr/>
          <a:lstStyle/>
          <a:p>
            <a:r>
              <a:rPr lang="nl-NL" dirty="0"/>
              <a:t>Door energieverlies wordt de amplitude kleiner, de frequentie blijft wel gelijk</a:t>
            </a:r>
          </a:p>
          <a:p>
            <a:endParaRPr lang="nl-NL" dirty="0"/>
          </a:p>
          <a:p>
            <a:r>
              <a:rPr lang="nl-NL" dirty="0"/>
              <a:t>Strikt genomen is dit geen periodieke beweging meer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152" y="1726869"/>
            <a:ext cx="3647431" cy="240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7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Resonantie = meetrillen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Het kost weinig moeite een harmonisch trillend systeem met zijn eigen frequentie te laten bewegen</a:t>
            </a:r>
          </a:p>
          <a:p>
            <a:r>
              <a:rPr lang="nl-NL" dirty="0"/>
              <a:t>Je kunt de amplitude vergroten door een klein beetje energie toe te voeren met juist die frequentie.</a:t>
            </a:r>
          </a:p>
          <a:p>
            <a:r>
              <a:rPr lang="nl-NL" dirty="0"/>
              <a:t>voorbeelden:</a:t>
            </a:r>
          </a:p>
          <a:p>
            <a:pPr marL="393700" lvl="1" indent="0">
              <a:buNone/>
            </a:pPr>
            <a:endParaRPr lang="nl-NL" dirty="0"/>
          </a:p>
          <a:p>
            <a:pPr marL="393700" lvl="1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4162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Twee stemvorken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95400" y="1988840"/>
            <a:ext cx="10972800" cy="4389437"/>
          </a:xfrm>
        </p:spPr>
        <p:txBody>
          <a:bodyPr/>
          <a:lstStyle/>
          <a:p>
            <a:r>
              <a:rPr lang="nl-NL" dirty="0"/>
              <a:t>Alleen als de frequentie precies gelijk zijn treedt resonantie op</a:t>
            </a:r>
          </a:p>
        </p:txBody>
      </p:sp>
      <p:pic>
        <p:nvPicPr>
          <p:cNvPr id="1026" name="Picture 2" descr="resonerende-stemvorken.png (727×239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3140968"/>
            <a:ext cx="6924675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69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A42EACD-583E-4C63-A259-49ADAF84E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4.1 Eigenschappen van trillingen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7532BBFC-84C8-466E-8C18-309EC42B48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Na deze paragraaf kun je:</a:t>
            </a:r>
          </a:p>
          <a:p>
            <a:pPr lvl="1"/>
            <a:r>
              <a:rPr lang="nl-NL" dirty="0"/>
              <a:t>trillingen herkennen en voorbeelden geven van trillingen</a:t>
            </a:r>
          </a:p>
          <a:p>
            <a:pPr lvl="1"/>
            <a:r>
              <a:rPr lang="nl-NL" dirty="0"/>
              <a:t>uitleggen wat een trilling is</a:t>
            </a:r>
          </a:p>
          <a:p>
            <a:pPr lvl="1"/>
            <a:r>
              <a:rPr lang="nl-NL" dirty="0"/>
              <a:t>het verschil uitleggen tussen een trilling en periodieke beweging</a:t>
            </a:r>
          </a:p>
          <a:p>
            <a:pPr lvl="1"/>
            <a:r>
              <a:rPr lang="nl-NL" dirty="0"/>
              <a:t>van trillingen de amplitude en evenwichtsstand bepalen</a:t>
            </a:r>
          </a:p>
          <a:p>
            <a:pPr lvl="1"/>
            <a:r>
              <a:rPr lang="nl-NL" dirty="0"/>
              <a:t>bij uitwijkingen consequent aangeven of ze positief of negatief zijn</a:t>
            </a:r>
          </a:p>
          <a:p>
            <a:pPr lvl="1"/>
            <a:r>
              <a:rPr lang="nl-NL" dirty="0"/>
              <a:t>trillingstijden nauwkeurig bepalen</a:t>
            </a:r>
          </a:p>
          <a:p>
            <a:pPr lvl="1"/>
            <a:r>
              <a:rPr lang="nl-NL" dirty="0"/>
              <a:t>bij een gegeven trillingstijd de frequentie berekenen en andersom</a:t>
            </a:r>
          </a:p>
          <a:p>
            <a:pPr lvl="1"/>
            <a:r>
              <a:rPr lang="nl-NL" dirty="0"/>
              <a:t>de fase en gereduceerde fase van een trilling op een tijdstip berekenen</a:t>
            </a:r>
          </a:p>
          <a:p>
            <a:pPr marL="393700" lvl="1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376047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Glas breken</a:t>
            </a:r>
          </a:p>
        </p:txBody>
      </p:sp>
      <p:pic>
        <p:nvPicPr>
          <p:cNvPr id="4" name="MB - breaking glas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79776" y="980728"/>
            <a:ext cx="6840760" cy="5130106"/>
          </a:xfrm>
        </p:spPr>
      </p:pic>
    </p:spTree>
    <p:extLst>
      <p:ext uri="{BB962C8B-B14F-4D97-AF65-F5344CB8AC3E}">
        <p14:creationId xmlns:p14="http://schemas.microsoft.com/office/powerpoint/2010/main" val="309259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850"/>
            <a:ext cx="3614192" cy="2796158"/>
          </a:xfrm>
        </p:spPr>
        <p:txBody>
          <a:bodyPr/>
          <a:lstStyle/>
          <a:p>
            <a:r>
              <a:rPr lang="nl-NL" dirty="0"/>
              <a:t>Tacoma </a:t>
            </a:r>
            <a:r>
              <a:rPr lang="nl-NL" dirty="0" err="1"/>
              <a:t>Narrows</a:t>
            </a:r>
            <a:r>
              <a:rPr lang="nl-NL" dirty="0"/>
              <a:t> Bridge</a:t>
            </a:r>
          </a:p>
        </p:txBody>
      </p:sp>
      <p:pic>
        <p:nvPicPr>
          <p:cNvPr id="5" name="Tacoma Bridge Collapse (1940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43672" y="638949"/>
            <a:ext cx="7945258" cy="5958403"/>
          </a:xfrm>
        </p:spPr>
      </p:pic>
    </p:spTree>
    <p:extLst>
      <p:ext uri="{BB962C8B-B14F-4D97-AF65-F5344CB8AC3E}">
        <p14:creationId xmlns:p14="http://schemas.microsoft.com/office/powerpoint/2010/main" val="84225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Massa-veer-systeem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43" name="Tijdelijke aanduiding voor inhoud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1935164"/>
                <a:ext cx="8396808" cy="4389437"/>
              </a:xfrm>
            </p:spPr>
            <p:txBody>
              <a:bodyPr/>
              <a:lstStyle/>
              <a:p>
                <a:r>
                  <a:rPr lang="nl-NL" dirty="0"/>
                  <a:t>veerkracht</a:t>
                </a:r>
                <a:r>
                  <a:rPr lang="nl-NL" i="1" dirty="0"/>
                  <a:t> </a:t>
                </a:r>
                <a:r>
                  <a:rPr lang="nl-NL" i="1" dirty="0" err="1"/>
                  <a:t>F</a:t>
                </a:r>
                <a:r>
                  <a:rPr lang="nl-NL" baseline="-25000" dirty="0" err="1"/>
                  <a:t>v</a:t>
                </a:r>
                <a:r>
                  <a:rPr lang="nl-NL" dirty="0"/>
                  <a:t> = </a:t>
                </a:r>
                <a:r>
                  <a:rPr lang="nl-NL" i="1" dirty="0"/>
                  <a:t>Cu  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nl-NL" dirty="0"/>
                  <a:t>terugwerkende kracht is evenredig met de uitwijking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nl-NL" dirty="0"/>
                  <a:t>geldt voor alle harmonische trillingen</a:t>
                </a:r>
              </a:p>
              <a:p>
                <a:endParaRPr lang="nl-NL" dirty="0"/>
              </a:p>
              <a:p>
                <a:r>
                  <a:rPr lang="nl-NL" dirty="0"/>
                  <a:t>veerenergie wordt omgezet in bewegingsenergie en omgekeerd</a:t>
                </a:r>
              </a:p>
              <a:p>
                <a:endParaRPr lang="nl-NL" dirty="0"/>
              </a:p>
              <a:p>
                <a:r>
                  <a:rPr lang="nl-NL" dirty="0"/>
                  <a:t>voor de trillingstijd geldt:</a:t>
                </a:r>
              </a:p>
              <a:p>
                <a:pPr marL="895350" lvl="1" indent="-50165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i="1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nl-NL" i="1">
                          <a:latin typeface="Cambria Math"/>
                          <a:ea typeface="Cambria Math"/>
                        </a:rPr>
                        <m:t>=2</m:t>
                      </m:r>
                      <m:r>
                        <a:rPr lang="nl-NL" i="1">
                          <a:latin typeface="Cambria Math"/>
                          <a:ea typeface="Cambria Math"/>
                        </a:rPr>
                        <m:t>𝜋</m:t>
                      </m:r>
                      <m:rad>
                        <m:radPr>
                          <m:degHide m:val="on"/>
                          <m:ctrlPr>
                            <a:rPr lang="nl-NL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nl-NL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nl-NL" i="1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nl-NL" i="1">
                                  <a:latin typeface="Cambria Math"/>
                                  <a:ea typeface="Cambria Math"/>
                                </a:rPr>
                                <m:t>𝐶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nl-NL" dirty="0"/>
              </a:p>
              <a:p>
                <a:pPr marL="0" indent="0">
                  <a:buNone/>
                </a:pPr>
                <a:endParaRPr lang="nl-NL" baseline="-25000" dirty="0"/>
              </a:p>
            </p:txBody>
          </p:sp>
        </mc:Choice>
        <mc:Fallback xmlns="">
          <p:sp>
            <p:nvSpPr>
              <p:cNvPr id="1024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935164"/>
                <a:ext cx="8396808" cy="4389437"/>
              </a:xfrm>
              <a:blipFill rotWithShape="0">
                <a:blip r:embed="rId2"/>
                <a:stretch>
                  <a:fillRect l="-871" t="-111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https://upload.wikimedia.org/wikipedia/commons/2/25/Animated-mass-spring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344" y="1132309"/>
            <a:ext cx="2204120" cy="440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42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Oefenen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1935164"/>
                <a:ext cx="6494512" cy="4389437"/>
              </a:xfrm>
            </p:spPr>
            <p:txBody>
              <a:bodyPr/>
              <a:lstStyle/>
              <a:p>
                <a:r>
                  <a:rPr lang="nl-NL" dirty="0"/>
                  <a:t>Gegeven:</a:t>
                </a:r>
              </a:p>
              <a:p>
                <a:pPr lvl="1"/>
                <a:r>
                  <a:rPr lang="nl-NL" i="1" dirty="0"/>
                  <a:t>m </a:t>
                </a:r>
                <a:r>
                  <a:rPr lang="nl-NL" dirty="0"/>
                  <a:t>= 200 g</a:t>
                </a:r>
              </a:p>
              <a:p>
                <a:pPr lvl="1"/>
                <a:r>
                  <a:rPr lang="nl-NL" i="1" dirty="0"/>
                  <a:t>C</a:t>
                </a:r>
                <a:r>
                  <a:rPr lang="nl-NL" dirty="0"/>
                  <a:t> = 12 N/m</a:t>
                </a:r>
              </a:p>
              <a:p>
                <a:endParaRPr lang="nl-NL" dirty="0"/>
              </a:p>
              <a:p>
                <a:r>
                  <a:rPr lang="nl-NL" dirty="0"/>
                  <a:t>Bereken </a:t>
                </a:r>
                <a:r>
                  <a:rPr lang="nl-NL" i="1" dirty="0"/>
                  <a:t>T</a:t>
                </a:r>
              </a:p>
              <a:p>
                <a:pPr marL="0" indent="0">
                  <a:buNone/>
                </a:pPr>
                <a:endParaRPr lang="nl-NL" i="1" dirty="0">
                  <a:latin typeface="Cambria Math"/>
                  <a:ea typeface="Cambria Math"/>
                </a:endParaRPr>
              </a:p>
              <a:p>
                <a:pPr marL="358775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i="1" smtClean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nl-NL" i="1" smtClean="0">
                          <a:latin typeface="Cambria Math"/>
                          <a:ea typeface="Cambria Math"/>
                        </a:rPr>
                        <m:t>=2</m:t>
                      </m:r>
                      <m:r>
                        <a:rPr lang="nl-NL" i="1" smtClean="0">
                          <a:latin typeface="Cambria Math"/>
                          <a:ea typeface="Cambria Math"/>
                        </a:rPr>
                        <m:t>𝜋</m:t>
                      </m:r>
                      <m:rad>
                        <m:radPr>
                          <m:degHide m:val="on"/>
                          <m:ctrlPr>
                            <a:rPr lang="nl-NL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nl-NL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nl-NL" i="1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nl-NL" i="1">
                                  <a:latin typeface="Cambria Math"/>
                                  <a:ea typeface="Cambria Math"/>
                                </a:rPr>
                                <m:t>𝐶</m:t>
                              </m:r>
                            </m:den>
                          </m:f>
                        </m:e>
                      </m:rad>
                      <m:r>
                        <a:rPr lang="nl-NL" b="0" i="1" smtClean="0">
                          <a:latin typeface="Cambria Math" panose="02040503050406030204" pitchFamily="18" charset="0"/>
                          <a:ea typeface="Cambria Math"/>
                        </a:rPr>
                        <m:t>=2</m:t>
                      </m:r>
                      <m:r>
                        <a:rPr lang="nl-NL" b="0" i="1" smtClean="0">
                          <a:latin typeface="Cambria Math" panose="02040503050406030204" pitchFamily="18" charset="0"/>
                          <a:ea typeface="Cambria Math"/>
                        </a:rPr>
                        <m:t>𝜋</m:t>
                      </m:r>
                      <m:rad>
                        <m:radPr>
                          <m:degHide m:val="on"/>
                          <m:ctrlPr>
                            <a:rPr lang="nl-NL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nl-NL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0,2</m:t>
                              </m:r>
                            </m:num>
                            <m:den>
                              <m:r>
                                <a:rPr lang="nl-NL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12</m:t>
                              </m:r>
                            </m:den>
                          </m:f>
                        </m:e>
                      </m:rad>
                      <m:r>
                        <a:rPr lang="nl-NL" b="0" i="1" smtClean="0">
                          <a:latin typeface="Cambria Math" panose="02040503050406030204" pitchFamily="18" charset="0"/>
                          <a:ea typeface="Cambria Math"/>
                        </a:rPr>
                        <m:t>=0,81 </m:t>
                      </m:r>
                      <m:r>
                        <a:rPr lang="nl-NL" b="0" i="1" smtClean="0">
                          <a:latin typeface="Cambria Math" panose="02040503050406030204" pitchFamily="18" charset="0"/>
                          <a:ea typeface="Cambria Math"/>
                        </a:rPr>
                        <m:t>𝑠</m:t>
                      </m:r>
                    </m:oMath>
                  </m:oMathPara>
                </a14:m>
                <a:endParaRPr lang="nl-NL" i="1" dirty="0"/>
              </a:p>
              <a:p>
                <a:endParaRPr lang="nl-NL" i="1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935164"/>
                <a:ext cx="6494512" cy="4389437"/>
              </a:xfrm>
              <a:blipFill rotWithShape="0">
                <a:blip r:embed="rId2"/>
                <a:stretch>
                  <a:fillRect l="-1127" t="-111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kstvak 3"/>
              <p:cNvSpPr txBox="1"/>
              <p:nvPr/>
            </p:nvSpPr>
            <p:spPr>
              <a:xfrm>
                <a:off x="6600056" y="1935164"/>
                <a:ext cx="3528392" cy="906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600" i="1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nl-NL" sz="2600" i="1">
                          <a:latin typeface="Cambria Math"/>
                          <a:ea typeface="Cambria Math"/>
                        </a:rPr>
                        <m:t>=2</m:t>
                      </m:r>
                      <m:r>
                        <a:rPr lang="nl-NL" sz="2600" i="1">
                          <a:latin typeface="Cambria Math"/>
                          <a:ea typeface="Cambria Math"/>
                        </a:rPr>
                        <m:t>𝜋</m:t>
                      </m:r>
                      <m:rad>
                        <m:radPr>
                          <m:degHide m:val="on"/>
                          <m:ctrlPr>
                            <a:rPr lang="nl-NL" sz="2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nl-NL" sz="2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nl-NL" sz="2600" i="1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nl-NL" sz="2600" i="1">
                                  <a:latin typeface="Cambria Math"/>
                                  <a:ea typeface="Cambria Math"/>
                                </a:rPr>
                                <m:t>𝐶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nl-NL" sz="2600" dirty="0"/>
              </a:p>
            </p:txBody>
          </p:sp>
        </mc:Choice>
        <mc:Fallback xmlns="">
          <p:sp>
            <p:nvSpPr>
              <p:cNvPr id="4" name="Tekstvak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0056" y="1935164"/>
                <a:ext cx="3528392" cy="90653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37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Oefenen 2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3470176" cy="4389437"/>
          </a:xfrm>
        </p:spPr>
        <p:txBody>
          <a:bodyPr/>
          <a:lstStyle/>
          <a:p>
            <a:r>
              <a:rPr lang="nl-NL" dirty="0"/>
              <a:t>Gegeven</a:t>
            </a:r>
          </a:p>
          <a:p>
            <a:pPr lvl="1"/>
            <a:r>
              <a:rPr lang="nl-NL" i="1" dirty="0"/>
              <a:t>T</a:t>
            </a:r>
            <a:r>
              <a:rPr lang="nl-NL" dirty="0"/>
              <a:t> = 2,0 s</a:t>
            </a:r>
          </a:p>
          <a:p>
            <a:pPr lvl="1"/>
            <a:r>
              <a:rPr lang="nl-NL" i="1" dirty="0"/>
              <a:t>m</a:t>
            </a:r>
            <a:r>
              <a:rPr lang="nl-NL" dirty="0"/>
              <a:t> = 0,25 kg</a:t>
            </a:r>
          </a:p>
          <a:p>
            <a:endParaRPr lang="nl-NL" dirty="0"/>
          </a:p>
          <a:p>
            <a:r>
              <a:rPr lang="nl-NL" dirty="0"/>
              <a:t>Bereken </a:t>
            </a:r>
            <a:r>
              <a:rPr lang="nl-NL" i="1" dirty="0"/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kstvak 3"/>
              <p:cNvSpPr txBox="1"/>
              <p:nvPr/>
            </p:nvSpPr>
            <p:spPr>
              <a:xfrm>
                <a:off x="4727848" y="2132856"/>
                <a:ext cx="6696744" cy="40155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600" i="1" smtClean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nl-NL" sz="2600" i="1" smtClean="0">
                          <a:latin typeface="Cambria Math"/>
                          <a:ea typeface="Cambria Math"/>
                        </a:rPr>
                        <m:t>=2</m:t>
                      </m:r>
                      <m:r>
                        <a:rPr lang="nl-NL" sz="2600" i="1" smtClean="0">
                          <a:latin typeface="Cambria Math"/>
                          <a:ea typeface="Cambria Math"/>
                        </a:rPr>
                        <m:t>𝜋</m:t>
                      </m:r>
                      <m:rad>
                        <m:radPr>
                          <m:degHide m:val="on"/>
                          <m:ctrlPr>
                            <a:rPr lang="nl-NL" sz="2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nl-NL" sz="2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nl-NL" sz="2600" i="1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nl-NL" sz="2600" i="1">
                                  <a:latin typeface="Cambria Math"/>
                                  <a:ea typeface="Cambria Math"/>
                                </a:rPr>
                                <m:t>𝐶</m:t>
                              </m:r>
                            </m:den>
                          </m:f>
                        </m:e>
                      </m:rad>
                      <m:r>
                        <a:rPr lang="nl-NL" sz="2600" b="0" i="1" smtClean="0">
                          <a:latin typeface="Cambria Math" panose="02040503050406030204" pitchFamily="18" charset="0"/>
                          <a:ea typeface="Cambria Math"/>
                        </a:rPr>
                        <m:t>   →   2=</m:t>
                      </m:r>
                      <m:r>
                        <a:rPr lang="nl-NL" sz="2600" b="0" i="0" smtClean="0">
                          <a:latin typeface="Cambria Math" panose="02040503050406030204" pitchFamily="18" charset="0"/>
                          <a:ea typeface="Cambria Math"/>
                        </a:rPr>
                        <m:t>2</m:t>
                      </m:r>
                      <m:r>
                        <a:rPr lang="nl-NL" sz="2600" b="0" i="1" smtClean="0">
                          <a:latin typeface="Cambria Math" panose="02040503050406030204" pitchFamily="18" charset="0"/>
                          <a:ea typeface="Cambria Math"/>
                        </a:rPr>
                        <m:t>𝜋</m:t>
                      </m:r>
                      <m:rad>
                        <m:radPr>
                          <m:degHide m:val="on"/>
                          <m:ctrlPr>
                            <a:rPr lang="nl-NL" sz="2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nl-NL" sz="2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nl-NL" sz="2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0,25</m:t>
                              </m:r>
                            </m:num>
                            <m:den>
                              <m:r>
                                <a:rPr lang="nl-NL" sz="2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𝐶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nl-NL" sz="2600" b="0" dirty="0"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𝑑𝑒𝑙𝑒𝑛</m:t>
                      </m:r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𝑑𝑜𝑜𝑟</m:t>
                      </m:r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 2</m:t>
                      </m:r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:     </m:t>
                      </m:r>
                      <m:f>
                        <m:fPr>
                          <m:ctrlPr>
                            <a:rPr lang="nl-NL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600" b="0" i="1" strike="sngStrike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nl-NL" sz="2600" b="0" i="1" strike="sngStrike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nl-NL" sz="2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nl-NL" sz="26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nl-NL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nl-NL" sz="2600" b="0" i="1" smtClean="0">
                                  <a:latin typeface="Cambria Math" panose="02040503050406030204" pitchFamily="18" charset="0"/>
                                </a:rPr>
                                <m:t>0,25</m:t>
                              </m:r>
                            </m:num>
                            <m:den>
                              <m:r>
                                <a:rPr lang="nl-NL" sz="26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den>
                          </m:f>
                        </m:e>
                      </m:rad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l-NL" sz="2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nl-NL" sz="26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𝑘𝑤𝑎𝑑𝑟𝑎𝑡𝑒𝑟𝑒𝑛</m:t>
                      </m:r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:           </m:t>
                      </m:r>
                      <m:f>
                        <m:fPr>
                          <m:ctrlPr>
                            <a:rPr lang="nl-NL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nl-NL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sz="2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nl-NL" sz="2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600" b="0" i="1" smtClean="0">
                              <a:latin typeface="Cambria Math" panose="02040503050406030204" pitchFamily="18" charset="0"/>
                            </a:rPr>
                            <m:t>0,25</m:t>
                          </m:r>
                        </m:num>
                        <m:den>
                          <m:r>
                            <a:rPr lang="nl-NL" sz="2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</m:oMath>
                  </m:oMathPara>
                </a14:m>
                <a:endParaRPr lang="nl-NL" sz="26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𝑘𝑟𝑢𝑖𝑠𝑙𝑖𝑛𝑔𝑠</m:t>
                      </m:r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 …:           1⋅</m:t>
                      </m:r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=0,25</m:t>
                      </m:r>
                      <m:sSup>
                        <m:sSupPr>
                          <m:ctrlPr>
                            <a:rPr lang="nl-NL" sz="2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sz="2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nl-NL" sz="2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=2,5</m:t>
                      </m:r>
                      <m:f>
                        <m:fPr>
                          <m:ctrlPr>
                            <a:rPr lang="nl-NL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600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nl-NL" sz="2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nl-NL" sz="2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nl-NL" sz="2600" dirty="0"/>
              </a:p>
            </p:txBody>
          </p:sp>
        </mc:Choice>
        <mc:Fallback xmlns="">
          <p:sp>
            <p:nvSpPr>
              <p:cNvPr id="4" name="Tekstvak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7848" y="2132856"/>
                <a:ext cx="6696744" cy="401558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791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Oefenen 3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3110136" cy="4389437"/>
          </a:xfrm>
        </p:spPr>
        <p:txBody>
          <a:bodyPr/>
          <a:lstStyle/>
          <a:p>
            <a:r>
              <a:rPr lang="nl-NL" dirty="0"/>
              <a:t>Gegeven</a:t>
            </a:r>
          </a:p>
          <a:p>
            <a:pPr lvl="1"/>
            <a:r>
              <a:rPr lang="nl-NL" i="1" dirty="0"/>
              <a:t>T</a:t>
            </a:r>
            <a:r>
              <a:rPr lang="nl-NL" dirty="0"/>
              <a:t> = 2,5 s</a:t>
            </a:r>
          </a:p>
          <a:p>
            <a:pPr lvl="1"/>
            <a:r>
              <a:rPr lang="nl-NL" dirty="0"/>
              <a:t>C = 10 N/m</a:t>
            </a:r>
          </a:p>
          <a:p>
            <a:endParaRPr lang="nl-NL" dirty="0"/>
          </a:p>
          <a:p>
            <a:r>
              <a:rPr lang="nl-NL" dirty="0"/>
              <a:t>Bereken </a:t>
            </a:r>
            <a:r>
              <a:rPr lang="nl-NL" i="1" dirty="0"/>
              <a:t>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hthoek 3"/>
              <p:cNvSpPr/>
              <p:nvPr/>
            </p:nvSpPr>
            <p:spPr>
              <a:xfrm>
                <a:off x="4079776" y="1657089"/>
                <a:ext cx="7704856" cy="46258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600" i="1" smtClean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nl-NL" sz="2600" i="1" smtClean="0">
                          <a:latin typeface="Cambria Math"/>
                          <a:ea typeface="Cambria Math"/>
                        </a:rPr>
                        <m:t>=2</m:t>
                      </m:r>
                      <m:r>
                        <a:rPr lang="nl-NL" sz="2600" i="1" smtClean="0">
                          <a:latin typeface="Cambria Math"/>
                          <a:ea typeface="Cambria Math"/>
                        </a:rPr>
                        <m:t>𝜋</m:t>
                      </m:r>
                      <m:rad>
                        <m:radPr>
                          <m:degHide m:val="on"/>
                          <m:ctrlPr>
                            <a:rPr lang="nl-NL" sz="2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nl-NL" sz="2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nl-NL" sz="2600" i="1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nl-NL" sz="2600" i="1">
                                  <a:latin typeface="Cambria Math"/>
                                  <a:ea typeface="Cambria Math"/>
                                </a:rPr>
                                <m:t>𝐶</m:t>
                              </m:r>
                            </m:den>
                          </m:f>
                        </m:e>
                      </m:rad>
                      <m:r>
                        <a:rPr lang="nl-NL" sz="2600" i="1">
                          <a:latin typeface="Cambria Math" panose="02040503050406030204" pitchFamily="18" charset="0"/>
                          <a:ea typeface="Cambria Math"/>
                        </a:rPr>
                        <m:t>   →   2</m:t>
                      </m:r>
                      <m:r>
                        <a:rPr lang="nl-NL" sz="2600" b="0" i="1" smtClean="0">
                          <a:latin typeface="Cambria Math" panose="02040503050406030204" pitchFamily="18" charset="0"/>
                          <a:ea typeface="Cambria Math"/>
                        </a:rPr>
                        <m:t>,5</m:t>
                      </m:r>
                      <m:r>
                        <a:rPr lang="nl-NL" sz="2600" i="1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nl-NL" sz="2600">
                          <a:latin typeface="Cambria Math" panose="02040503050406030204" pitchFamily="18" charset="0"/>
                          <a:ea typeface="Cambria Math"/>
                        </a:rPr>
                        <m:t>2</m:t>
                      </m:r>
                      <m:r>
                        <a:rPr lang="nl-NL" sz="2600" i="1">
                          <a:latin typeface="Cambria Math" panose="02040503050406030204" pitchFamily="18" charset="0"/>
                          <a:ea typeface="Cambria Math"/>
                        </a:rPr>
                        <m:t>𝜋</m:t>
                      </m:r>
                      <m:rad>
                        <m:radPr>
                          <m:degHide m:val="on"/>
                          <m:ctrlPr>
                            <a:rPr lang="nl-NL" sz="2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nl-NL" sz="2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nl-NL" sz="2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nl-NL" sz="2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10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nl-NL" sz="2600" dirty="0"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600" i="1">
                          <a:latin typeface="Cambria Math" panose="02040503050406030204" pitchFamily="18" charset="0"/>
                        </a:rPr>
                        <m:t>𝑑𝑒𝑙𝑒𝑛</m:t>
                      </m:r>
                      <m:r>
                        <a:rPr lang="nl-NL" sz="2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sz="2600" i="1">
                          <a:latin typeface="Cambria Math" panose="02040503050406030204" pitchFamily="18" charset="0"/>
                        </a:rPr>
                        <m:t>𝑑𝑜𝑜𝑟</m:t>
                      </m:r>
                      <m:r>
                        <a:rPr lang="nl-NL" sz="2600" i="1">
                          <a:latin typeface="Cambria Math" panose="02040503050406030204" pitchFamily="18" charset="0"/>
                        </a:rPr>
                        <m:t> 2</m:t>
                      </m:r>
                      <m:r>
                        <a:rPr lang="nl-NL" sz="2600" i="1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nl-NL" sz="2600" i="1">
                          <a:latin typeface="Cambria Math" panose="02040503050406030204" pitchFamily="18" charset="0"/>
                        </a:rPr>
                        <m:t>:     </m:t>
                      </m:r>
                      <m:f>
                        <m:fPr>
                          <m:ctrlPr>
                            <a:rPr lang="nl-NL" sz="2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600" b="0" i="1" smtClean="0">
                              <a:latin typeface="Cambria Math" panose="02040503050406030204" pitchFamily="18" charset="0"/>
                            </a:rPr>
                            <m:t>2,5</m:t>
                          </m:r>
                        </m:num>
                        <m:den>
                          <m:r>
                            <a:rPr lang="nl-NL" sz="26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nl-NL" sz="2600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nl-NL" sz="26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nl-NL" sz="26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nl-NL" sz="2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nl-NL" sz="2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nl-NL" sz="26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nl-NL" sz="26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600" i="1">
                          <a:latin typeface="Cambria Math" panose="02040503050406030204" pitchFamily="18" charset="0"/>
                        </a:rPr>
                        <m:t>𝑘𝑤𝑎𝑑𝑟𝑎𝑡𝑒𝑟𝑒𝑛</m:t>
                      </m:r>
                      <m:r>
                        <a:rPr lang="nl-NL" sz="2600" i="1">
                          <a:latin typeface="Cambria Math" panose="02040503050406030204" pitchFamily="18" charset="0"/>
                        </a:rPr>
                        <m:t>:           </m:t>
                      </m:r>
                      <m:f>
                        <m:fPr>
                          <m:ctrlPr>
                            <a:rPr lang="nl-NL" sz="2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nl-NL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sz="2600" b="0" i="1" smtClean="0">
                                  <a:latin typeface="Cambria Math" panose="02040503050406030204" pitchFamily="18" charset="0"/>
                                </a:rPr>
                                <m:t>2,5</m:t>
                              </m:r>
                            </m:e>
                            <m:sup>
                              <m:r>
                                <a:rPr lang="nl-NL" sz="2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nl-NL" sz="2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sz="2600" b="0" i="1" smtClean="0">
                                  <a:latin typeface="Cambria Math" panose="02040503050406030204" pitchFamily="18" charset="0"/>
                                </a:rPr>
                                <m:t>(2</m:t>
                              </m:r>
                              <m:r>
                                <a:rPr lang="nl-NL" sz="26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nl-NL" sz="26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nl-NL" sz="2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nl-NL" sz="2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nl-NL" sz="26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nl-NL" sz="2600" dirty="0"/>
              </a:p>
              <a:p>
                <a:endParaRPr lang="nl-NL" sz="26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600" i="1">
                          <a:latin typeface="Cambria Math" panose="02040503050406030204" pitchFamily="18" charset="0"/>
                        </a:rPr>
                        <m:t>𝑘𝑟𝑢𝑖𝑠𝑙𝑖𝑛𝑔𝑠</m:t>
                      </m:r>
                      <m:r>
                        <a:rPr lang="nl-NL" sz="2600" i="1">
                          <a:latin typeface="Cambria Math" panose="02040503050406030204" pitchFamily="18" charset="0"/>
                        </a:rPr>
                        <m:t> …:           </m:t>
                      </m:r>
                      <m:sSup>
                        <m:sSupPr>
                          <m:ctrlPr>
                            <a:rPr lang="nl-NL" sz="2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sz="2600" b="0" i="1" smtClean="0">
                              <a:latin typeface="Cambria Math" panose="02040503050406030204" pitchFamily="18" charset="0"/>
                            </a:rPr>
                            <m:t>2,5</m:t>
                          </m:r>
                        </m:e>
                        <m:sup>
                          <m:r>
                            <a:rPr lang="nl-NL" sz="2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nl-NL" sz="2600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nl-NL" sz="2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nl-NL" sz="2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nl-NL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l-NL" sz="2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nl-NL" sz="26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d>
                        </m:e>
                        <m:sup>
                          <m:r>
                            <a:rPr lang="nl-NL" sz="2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=62,5</m:t>
                      </m:r>
                    </m:oMath>
                  </m:oMathPara>
                </a14:m>
                <a:endParaRPr lang="nl-NL" sz="2600" b="0" dirty="0"/>
              </a:p>
              <a:p>
                <a:endParaRPr lang="nl-NL" sz="26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𝑒𝑛</m:t>
                      </m:r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𝑑𝑢𝑠</m:t>
                      </m:r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:                 </m:t>
                      </m:r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600" b="0" i="1" smtClean="0">
                              <a:latin typeface="Cambria Math" panose="02040503050406030204" pitchFamily="18" charset="0"/>
                            </a:rPr>
                            <m:t>62,5</m:t>
                          </m:r>
                        </m:num>
                        <m:den>
                          <m:sSup>
                            <m:sSupPr>
                              <m:ctrlPr>
                                <a:rPr lang="nl-NL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sz="2600" b="0" i="1" smtClean="0">
                                  <a:latin typeface="Cambria Math" panose="02040503050406030204" pitchFamily="18" charset="0"/>
                                </a:rPr>
                                <m:t>(2</m:t>
                              </m:r>
                              <m:r>
                                <a:rPr lang="nl-NL" sz="2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nl-NL" sz="26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nl-NL" sz="2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=1,58 </m:t>
                      </m:r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𝑘𝑔</m:t>
                      </m:r>
                    </m:oMath>
                  </m:oMathPara>
                </a14:m>
                <a:endParaRPr lang="nl-NL" sz="2600" dirty="0"/>
              </a:p>
            </p:txBody>
          </p:sp>
        </mc:Choice>
        <mc:Fallback xmlns="">
          <p:sp>
            <p:nvSpPr>
              <p:cNvPr id="4" name="Rechthoek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9776" y="1657089"/>
                <a:ext cx="7704856" cy="462581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0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opdrachten </a:t>
            </a:r>
            <a:r>
              <a:rPr lang="en-US"/>
              <a:t>32, 33, 35, 37, 38, 40, 41, 45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0666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4.4 Cirkelbewegingen	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Na deze paragraaf kun je:</a:t>
            </a:r>
          </a:p>
          <a:p>
            <a:pPr lvl="1"/>
            <a:r>
              <a:rPr lang="nl-NL" dirty="0" smtClean="0"/>
              <a:t>uit het toerental en de straal de baansnelheid berekenen</a:t>
            </a:r>
          </a:p>
          <a:p>
            <a:pPr lvl="1"/>
            <a:r>
              <a:rPr lang="nl-NL" dirty="0" smtClean="0"/>
              <a:t>in verschillende situaties herkennen welke kracht zorgt voor de nodige middelpuntzoekende kracht</a:t>
            </a:r>
          </a:p>
          <a:p>
            <a:pPr lvl="1"/>
            <a:r>
              <a:rPr lang="nl-NL" dirty="0" smtClean="0"/>
              <a:t>op verschillende punten van een cirkelbaan de snelheid- en krachtvector tekenen</a:t>
            </a:r>
          </a:p>
          <a:p>
            <a:pPr lvl="1"/>
            <a:r>
              <a:rPr lang="nl-NL" dirty="0" smtClean="0"/>
              <a:t>berekeningen uitvoeren met  de formule voor de middelpuntzoekende kracht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6503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Eenparig cirkelbeweging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1935164"/>
                <a:ext cx="8078688" cy="4389437"/>
              </a:xfrm>
            </p:spPr>
            <p:txBody>
              <a:bodyPr/>
              <a:lstStyle/>
              <a:p>
                <a:r>
                  <a:rPr lang="nl-NL" dirty="0"/>
                  <a:t>cirkelbeweging is wel periodiek, maar is geen trilling</a:t>
                </a:r>
              </a:p>
              <a:p>
                <a:r>
                  <a:rPr lang="nl-NL" dirty="0"/>
                  <a:t>omlooptijd = periode T</a:t>
                </a:r>
              </a:p>
              <a:p>
                <a:endParaRPr lang="nl-NL" dirty="0"/>
              </a:p>
              <a:p>
                <a:r>
                  <a:rPr lang="nl-NL" dirty="0"/>
                  <a:t>baansnelheid </a:t>
                </a:r>
                <a:r>
                  <a:rPr lang="nl-NL" i="1" dirty="0"/>
                  <a:t>v:</a:t>
                </a:r>
              </a:p>
              <a:p>
                <a:endParaRPr lang="nl-NL" i="1" dirty="0"/>
              </a:p>
              <a:p>
                <a:pPr marL="715963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𝑎𝑓𝑠𝑡𝑎𝑛𝑑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𝑡𝑖𝑗𝑑</m:t>
                          </m:r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𝑜𝑚𝑡𝑟𝑒𝑘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𝑜𝑚𝑙𝑜𝑜𝑝𝑡𝑖𝑗𝑑</m:t>
                          </m:r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nl-NL" dirty="0"/>
              </a:p>
              <a:p>
                <a:pPr marL="715963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935164"/>
                <a:ext cx="8078688" cy="4389437"/>
              </a:xfrm>
              <a:blipFill rotWithShape="0">
                <a:blip r:embed="rId2"/>
                <a:stretch>
                  <a:fillRect l="-906" t="-111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http://wetenschapsschool.nl/chapter/4-cirkelbewegingen/im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336" y="3212976"/>
            <a:ext cx="2148110" cy="220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21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850"/>
            <a:ext cx="10972800" cy="923950"/>
          </a:xfrm>
        </p:spPr>
        <p:txBody>
          <a:bodyPr/>
          <a:lstStyle/>
          <a:p>
            <a:r>
              <a:rPr lang="nl-NL" dirty="0"/>
              <a:t>Kracht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7430616" cy="4389437"/>
          </a:xfrm>
        </p:spPr>
        <p:txBody>
          <a:bodyPr/>
          <a:lstStyle/>
          <a:p>
            <a:r>
              <a:rPr lang="nl-NL" dirty="0"/>
              <a:t>Eerste wet van Newton: geen kracht dan is snelheid constant (of nul)</a:t>
            </a:r>
          </a:p>
          <a:p>
            <a:endParaRPr lang="nl-NL" dirty="0"/>
          </a:p>
          <a:p>
            <a:r>
              <a:rPr lang="nl-NL" dirty="0"/>
              <a:t>Is de </a:t>
            </a:r>
            <a:r>
              <a:rPr lang="nl-NL" i="1" dirty="0"/>
              <a:t>snelheid</a:t>
            </a:r>
            <a:r>
              <a:rPr lang="nl-NL" dirty="0"/>
              <a:t> constant als je met een snelheid van 5 m/s rondjes rijdt op het schoolplein?</a:t>
            </a:r>
          </a:p>
          <a:p>
            <a:endParaRPr lang="nl-NL" dirty="0"/>
          </a:p>
          <a:p>
            <a:r>
              <a:rPr lang="nl-NL" dirty="0"/>
              <a:t>Nee, de </a:t>
            </a:r>
            <a:r>
              <a:rPr lang="nl-NL" i="1" dirty="0"/>
              <a:t>grootte</a:t>
            </a:r>
            <a:r>
              <a:rPr lang="nl-NL" dirty="0"/>
              <a:t> van de snelheid is wel constant maar de </a:t>
            </a:r>
            <a:r>
              <a:rPr lang="nl-NL" i="1" dirty="0"/>
              <a:t>richting </a:t>
            </a:r>
            <a:r>
              <a:rPr lang="nl-NL" dirty="0"/>
              <a:t>niet</a:t>
            </a:r>
          </a:p>
          <a:p>
            <a:r>
              <a:rPr lang="nl-NL" dirty="0"/>
              <a:t>De eerste wet van Newton geldt dus niet!</a:t>
            </a:r>
          </a:p>
          <a:p>
            <a:r>
              <a:rPr lang="nl-NL" dirty="0"/>
              <a:t>Voor een cirkelbeweging is </a:t>
            </a:r>
            <a:r>
              <a:rPr lang="nl-NL" dirty="0" err="1"/>
              <a:t>wèl</a:t>
            </a:r>
            <a:r>
              <a:rPr lang="nl-NL" dirty="0"/>
              <a:t> een kracht nodig.</a:t>
            </a:r>
          </a:p>
        </p:txBody>
      </p:sp>
      <p:pic>
        <p:nvPicPr>
          <p:cNvPr id="2050" name="Picture 2" descr="http://www.wisfaq.nl/bestanden/q77237img1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17"/>
          <a:stretch/>
        </p:blipFill>
        <p:spPr bwMode="auto">
          <a:xfrm>
            <a:off x="8616280" y="3140968"/>
            <a:ext cx="3096343" cy="326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7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Periodieke beweging</a:t>
            </a:r>
          </a:p>
        </p:txBody>
      </p:sp>
      <p:sp>
        <p:nvSpPr>
          <p:cNvPr id="6147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Bewegingen, signalen die zich herhalen heten periodieke bewegingen</a:t>
            </a:r>
          </a:p>
          <a:p>
            <a:r>
              <a:rPr lang="nl-NL" dirty="0"/>
              <a:t>voorbeelden:</a:t>
            </a:r>
          </a:p>
          <a:p>
            <a:pPr lvl="1"/>
            <a:r>
              <a:rPr lang="nl-NL" dirty="0"/>
              <a:t>trillende snaar,</a:t>
            </a:r>
          </a:p>
          <a:p>
            <a:pPr lvl="1"/>
            <a:r>
              <a:rPr lang="nl-NL" dirty="0"/>
              <a:t>slinger</a:t>
            </a:r>
          </a:p>
          <a:p>
            <a:pPr lvl="1"/>
            <a:r>
              <a:rPr lang="nl-NL" dirty="0"/>
              <a:t>hart</a:t>
            </a:r>
          </a:p>
          <a:p>
            <a:pPr lvl="1"/>
            <a:r>
              <a:rPr lang="nl-NL" dirty="0"/>
              <a:t>eb en vloed</a:t>
            </a:r>
          </a:p>
          <a:p>
            <a:pPr lvl="1"/>
            <a:r>
              <a:rPr lang="nl-NL" dirty="0"/>
              <a:t>aarde om de zon</a:t>
            </a:r>
          </a:p>
          <a:p>
            <a:pPr lvl="1"/>
            <a:endParaRPr lang="nl-NL" dirty="0"/>
          </a:p>
        </p:txBody>
      </p:sp>
      <p:pic>
        <p:nvPicPr>
          <p:cNvPr id="6148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4" y="2997200"/>
            <a:ext cx="406717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Middelpuntzoekende kracht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 dirty="0"/>
                  <a:t>Bij een eenparige cirkelbeweging geldt:</a:t>
                </a:r>
              </a:p>
              <a:p>
                <a:pPr marL="715963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𝑠𝑜𝑚</m:t>
                          </m:r>
                        </m:sub>
                      </m:sSub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𝑚𝑝𝑧</m:t>
                          </m:r>
                        </m:sub>
                      </m:sSub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sSup>
                            <m:sSup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nl-NL" dirty="0"/>
              </a:p>
              <a:p>
                <a:pPr marL="715963" indent="0">
                  <a:buNone/>
                </a:pPr>
                <a:endParaRPr lang="nl-NL" dirty="0"/>
              </a:p>
              <a:p>
                <a:pPr marL="263525" indent="-263525"/>
                <a:r>
                  <a:rPr lang="nl-NL" dirty="0"/>
                  <a:t>Middelpuntzoekende kracht is altijd naar het midden van de baan gericht</a:t>
                </a:r>
              </a:p>
              <a:p>
                <a:pPr marL="263525" indent="-263525"/>
                <a:r>
                  <a:rPr lang="nl-NL" dirty="0"/>
                  <a:t>Middelpuntzoekende kracht is het gevolg van andere krachten</a:t>
                </a:r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111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365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 1: maan om de aarde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4694312" cy="4389437"/>
          </a:xfrm>
        </p:spPr>
        <p:txBody>
          <a:bodyPr/>
          <a:lstStyle/>
          <a:p>
            <a:r>
              <a:rPr lang="nl-NL" dirty="0"/>
              <a:t>Welke kracht zorgt voor de middelpuntzoekende kracht?</a:t>
            </a:r>
          </a:p>
          <a:p>
            <a:endParaRPr lang="nl-NL" dirty="0"/>
          </a:p>
          <a:p>
            <a:r>
              <a:rPr lang="nl-NL" dirty="0"/>
              <a:t>aantrekkingskracht of zwaartekracht</a:t>
            </a:r>
          </a:p>
        </p:txBody>
      </p:sp>
      <p:pic>
        <p:nvPicPr>
          <p:cNvPr id="3074" name="Picture 2" descr="supportBinaryFiles_referenceId_1_supportId_939261 (271×25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2564904"/>
            <a:ext cx="2581275" cy="241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60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 2: auto in de bocht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5558408" cy="4389437"/>
          </a:xfrm>
        </p:spPr>
        <p:txBody>
          <a:bodyPr/>
          <a:lstStyle/>
          <a:p>
            <a:r>
              <a:rPr lang="nl-NL" dirty="0"/>
              <a:t>Welke kracht zorgt voor de middelpuntzoekende kracht?</a:t>
            </a:r>
          </a:p>
          <a:p>
            <a:endParaRPr lang="nl-NL" dirty="0"/>
          </a:p>
          <a:p>
            <a:r>
              <a:rPr lang="nl-NL" dirty="0"/>
              <a:t>wrijvingskracht</a:t>
            </a:r>
          </a:p>
        </p:txBody>
      </p:sp>
      <p:pic>
        <p:nvPicPr>
          <p:cNvPr id="4098" name="Picture 2" descr="im4.png (494×466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2924944"/>
            <a:ext cx="2786333" cy="262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77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 3: steile wand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5342384" cy="4389437"/>
          </a:xfrm>
        </p:spPr>
        <p:txBody>
          <a:bodyPr/>
          <a:lstStyle/>
          <a:p>
            <a:r>
              <a:rPr lang="nl-NL" dirty="0"/>
              <a:t>Welke kracht zorgt voor de middelpuntzoekende kracht?</a:t>
            </a:r>
          </a:p>
          <a:p>
            <a:endParaRPr lang="nl-NL" dirty="0"/>
          </a:p>
          <a:p>
            <a:r>
              <a:rPr lang="nl-NL" dirty="0"/>
              <a:t>Normaalkracht</a:t>
            </a:r>
          </a:p>
        </p:txBody>
      </p:sp>
      <p:pic>
        <p:nvPicPr>
          <p:cNvPr id="5122" name="Picture 2" descr="http://www.motorbeursutrecht.nl/~/media/motorR/Images/Bezoeker-2016/Activiteiten/SteileWand1.jpg?la=nl-NL&amp;h=333&amp;w=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912" y="4420777"/>
            <a:ext cx="2808312" cy="187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.ytimg.com/vi/uE7wWSJVwck/hq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1276350"/>
            <a:ext cx="3276129" cy="245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38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Huiswerk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49 t/m 54, 58, 60, 63</a:t>
            </a:r>
          </a:p>
          <a:p>
            <a:endParaRPr lang="nl-NL" dirty="0"/>
          </a:p>
          <a:p>
            <a:r>
              <a:rPr lang="nl-NL" dirty="0"/>
              <a:t>opgaven 67, 69, 70 </a:t>
            </a:r>
          </a:p>
          <a:p>
            <a:r>
              <a:rPr lang="nl-NL" dirty="0"/>
              <a:t>Bij opgave 69 is in figuur 4.49 de genoemde doorlopende lijn niet getekend. Men bedoelt het gedeelte van de cirkelbaan links van de zwarte stippellijn. </a:t>
            </a:r>
          </a:p>
        </p:txBody>
      </p:sp>
    </p:spTree>
    <p:extLst>
      <p:ext uri="{BB962C8B-B14F-4D97-AF65-F5344CB8AC3E}">
        <p14:creationId xmlns:p14="http://schemas.microsoft.com/office/powerpoint/2010/main" val="374263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Periode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1935164"/>
                <a:ext cx="5990456" cy="4389437"/>
              </a:xfrm>
            </p:spPr>
            <p:txBody>
              <a:bodyPr/>
              <a:lstStyle/>
              <a:p>
                <a:r>
                  <a:rPr lang="nl-NL" dirty="0"/>
                  <a:t>periode of trillingstijd </a:t>
                </a:r>
                <a:r>
                  <a:rPr lang="nl-NL" i="1" dirty="0"/>
                  <a:t>T </a:t>
                </a:r>
                <a:r>
                  <a:rPr lang="nl-NL" dirty="0"/>
                  <a:t>is de tijd waarna het geheel zich herhaalt</a:t>
                </a:r>
              </a:p>
              <a:p>
                <a:endParaRPr lang="nl-NL" i="1" dirty="0"/>
              </a:p>
              <a:p>
                <a:r>
                  <a:rPr lang="nl-NL" dirty="0"/>
                  <a:t>frequentie </a:t>
                </a:r>
                <a:r>
                  <a:rPr lang="nl-NL" i="1" dirty="0"/>
                  <a:t>f</a:t>
                </a:r>
                <a:r>
                  <a:rPr lang="nl-NL" dirty="0"/>
                  <a:t> is het aantal trillingen per seconde</a:t>
                </a:r>
              </a:p>
              <a:p>
                <a:endParaRPr lang="nl-NL" dirty="0"/>
              </a:p>
              <a:p>
                <a:pPr marL="990600" indent="0">
                  <a:buNone/>
                  <a:tabLst>
                    <a:tab pos="715963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      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935164"/>
                <a:ext cx="5990456" cy="4389437"/>
              </a:xfrm>
              <a:blipFill rotWithShape="0">
                <a:blip r:embed="rId2"/>
                <a:stretch>
                  <a:fillRect l="-1221" t="-1110" r="-40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1442657853be74f9118f909ef60f4ed917b8133350.jpg (182×203)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0"/>
          <a:stretch/>
        </p:blipFill>
        <p:spPr bwMode="auto">
          <a:xfrm>
            <a:off x="8184232" y="2420888"/>
            <a:ext cx="2808312" cy="290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Rechte verbindingslijn met pijl 4"/>
          <p:cNvCxnSpPr/>
          <p:nvPr/>
        </p:nvCxnSpPr>
        <p:spPr>
          <a:xfrm>
            <a:off x="8760296" y="2276872"/>
            <a:ext cx="1368152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vak 5"/>
          <p:cNvSpPr txBox="1"/>
          <p:nvPr/>
        </p:nvSpPr>
        <p:spPr>
          <a:xfrm flipH="1">
            <a:off x="9336360" y="1743199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i="1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768680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Trilling</a:t>
            </a:r>
          </a:p>
        </p:txBody>
      </p:sp>
      <p:sp>
        <p:nvSpPr>
          <p:cNvPr id="7171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Periodieke beweging rond evenwichtsstand heet trilling</a:t>
            </a:r>
          </a:p>
          <a:p>
            <a:r>
              <a:rPr lang="nl-NL" dirty="0"/>
              <a:t>voorbeelden</a:t>
            </a:r>
          </a:p>
          <a:p>
            <a:pPr lvl="1"/>
            <a:r>
              <a:rPr lang="nl-NL" dirty="0"/>
              <a:t>slinger</a:t>
            </a:r>
          </a:p>
          <a:p>
            <a:pPr lvl="1"/>
            <a:r>
              <a:rPr lang="nl-NL" dirty="0"/>
              <a:t>snaar</a:t>
            </a:r>
          </a:p>
          <a:p>
            <a:pPr lvl="1"/>
            <a:r>
              <a:rPr lang="nl-NL" dirty="0"/>
              <a:t>zaagtand</a:t>
            </a:r>
          </a:p>
          <a:p>
            <a:pPr lvl="1"/>
            <a:endParaRPr lang="nl-NL" dirty="0"/>
          </a:p>
          <a:p>
            <a:r>
              <a:rPr lang="nl-NL" dirty="0"/>
              <a:t>maximale </a:t>
            </a:r>
            <a:r>
              <a:rPr lang="nl-NL" i="1" dirty="0"/>
              <a:t>uitwijking</a:t>
            </a:r>
            <a:r>
              <a:rPr lang="nl-NL" dirty="0"/>
              <a:t> </a:t>
            </a:r>
            <a:r>
              <a:rPr lang="nl-NL" i="1" dirty="0"/>
              <a:t>u</a:t>
            </a:r>
            <a:r>
              <a:rPr lang="nl-NL" dirty="0"/>
              <a:t> heet </a:t>
            </a:r>
            <a:r>
              <a:rPr lang="nl-NL" i="1" dirty="0"/>
              <a:t>amplitude</a:t>
            </a:r>
            <a:r>
              <a:rPr lang="nl-NL" dirty="0"/>
              <a:t> </a:t>
            </a:r>
            <a:r>
              <a:rPr lang="nl-NL" i="1" dirty="0"/>
              <a:t>A</a:t>
            </a:r>
          </a:p>
        </p:txBody>
      </p:sp>
      <p:pic>
        <p:nvPicPr>
          <p:cNvPr id="7172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44" y="2996952"/>
            <a:ext cx="5172282" cy="1368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Harmonische trilling</a:t>
            </a:r>
          </a:p>
        </p:txBody>
      </p:sp>
      <p:sp>
        <p:nvSpPr>
          <p:cNvPr id="8195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Als de beweging sinus-vormig is noemen we dat een </a:t>
            </a:r>
            <a:r>
              <a:rPr lang="nl-NL" i="1" dirty="0"/>
              <a:t>harmonische</a:t>
            </a:r>
            <a:r>
              <a:rPr lang="nl-NL" dirty="0"/>
              <a:t> trilling</a:t>
            </a:r>
          </a:p>
          <a:p>
            <a:r>
              <a:rPr lang="nl-NL" dirty="0"/>
              <a:t>voorbeelden</a:t>
            </a:r>
          </a:p>
          <a:p>
            <a:pPr lvl="1"/>
            <a:r>
              <a:rPr lang="nl-NL" dirty="0"/>
              <a:t>slinger</a:t>
            </a:r>
          </a:p>
          <a:p>
            <a:pPr lvl="1"/>
            <a:r>
              <a:rPr lang="nl-NL" dirty="0"/>
              <a:t>massa aan een veer</a:t>
            </a:r>
          </a:p>
          <a:p>
            <a:pPr lvl="1"/>
            <a:r>
              <a:rPr lang="nl-NL" dirty="0"/>
              <a:t>snaar</a:t>
            </a:r>
          </a:p>
          <a:p>
            <a:pPr lvl="1"/>
            <a:r>
              <a:rPr lang="nl-NL" dirty="0"/>
              <a:t>trillende ruit</a:t>
            </a:r>
          </a:p>
        </p:txBody>
      </p:sp>
      <p:pic>
        <p:nvPicPr>
          <p:cNvPr id="8196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64" y="2996952"/>
            <a:ext cx="3408362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s://upload.wikimedia.org/wikipedia/commons/2/25/Animated-mass-spring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432" y="2852936"/>
            <a:ext cx="1307803" cy="2615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Fase en gereduceerde fase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 dirty="0"/>
                  <a:t>Met fase </a:t>
                </a:r>
                <a:r>
                  <a:rPr lang="el-GR" dirty="0"/>
                  <a:t>φ</a:t>
                </a:r>
                <a:r>
                  <a:rPr lang="el-GR" i="1" dirty="0"/>
                  <a:t> </a:t>
                </a:r>
                <a:r>
                  <a:rPr lang="nl-NL" i="1" dirty="0"/>
                  <a:t>of </a:t>
                </a:r>
                <a:r>
                  <a:rPr lang="el-GR" i="1" dirty="0"/>
                  <a:t>φ</a:t>
                </a:r>
                <a:r>
                  <a:rPr lang="nl-NL" dirty="0"/>
                  <a:t> (</a:t>
                </a:r>
                <a:r>
                  <a:rPr lang="nl-NL" dirty="0" err="1"/>
                  <a:t>phi</a:t>
                </a:r>
                <a:r>
                  <a:rPr lang="nl-NL" dirty="0"/>
                  <a:t>) geef je aan hoeveel trillingen er zijn uitgevoerd of met welk deel van trilling je bezig bent</a:t>
                </a:r>
              </a:p>
              <a:p>
                <a:endParaRPr lang="nl-NL" dirty="0"/>
              </a:p>
              <a:p>
                <a:pPr marL="631825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nl-NL" b="0" i="0" smtClean="0">
                              <a:latin typeface="Cambria Math" panose="02040503050406030204" pitchFamily="18" charset="0"/>
                            </a:rPr>
                            <m:t>Δt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nl-NL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den>
                      </m:f>
                    </m:oMath>
                  </m:oMathPara>
                </a14:m>
                <a:endParaRPr lang="nl-NL" b="0" dirty="0"/>
              </a:p>
              <a:p>
                <a:pPr marL="631825" indent="0">
                  <a:buNone/>
                </a:pPr>
                <a:endParaRPr lang="nl-NL" dirty="0"/>
              </a:p>
              <a:p>
                <a:pPr marL="358775" indent="-358775"/>
                <a:r>
                  <a:rPr lang="nl-NL" dirty="0"/>
                  <a:t>De eerste keer dat de trilling in positieve richting door de evenwichtstand gaat heet </a:t>
                </a:r>
                <a:r>
                  <a:rPr lang="el-GR" i="1" dirty="0"/>
                  <a:t>φ </a:t>
                </a:r>
                <a:r>
                  <a:rPr lang="nl-NL" dirty="0"/>
                  <a:t>= 0</a:t>
                </a:r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67" t="-1110" r="-1111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2479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3392" y="1124744"/>
            <a:ext cx="2822104" cy="4389437"/>
          </a:xfrm>
        </p:spPr>
        <p:txBody>
          <a:bodyPr/>
          <a:lstStyle/>
          <a:p>
            <a:r>
              <a:rPr lang="nl-NL" dirty="0"/>
              <a:t>fase </a:t>
            </a:r>
            <a:r>
              <a:rPr lang="nl-NL" dirty="0">
                <a:sym typeface="Symbol"/>
              </a:rPr>
              <a:t> en </a:t>
            </a:r>
          </a:p>
          <a:p>
            <a:endParaRPr lang="nl-NL" dirty="0">
              <a:sym typeface="Symbol"/>
            </a:endParaRPr>
          </a:p>
          <a:p>
            <a:r>
              <a:rPr lang="nl-NL" dirty="0">
                <a:sym typeface="Symbol"/>
              </a:rPr>
              <a:t>gereduceerde fase * of </a:t>
            </a:r>
            <a:r>
              <a:rPr lang="nl-NL" baseline="-25000" dirty="0">
                <a:sym typeface="Symbol"/>
              </a:rPr>
              <a:t>r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6" y="1052736"/>
            <a:ext cx="6624736" cy="507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948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nog meer fase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67408" y="1916832"/>
            <a:ext cx="5184576" cy="4389437"/>
          </a:xfrm>
        </p:spPr>
        <p:txBody>
          <a:bodyPr/>
          <a:lstStyle/>
          <a:p>
            <a:r>
              <a:rPr lang="nl-NL" dirty="0"/>
              <a:t>De eerste keer dat de trilling door de evenwichtstand omhoog gaat heeft fase nul</a:t>
            </a:r>
          </a:p>
          <a:p>
            <a:r>
              <a:rPr lang="nl-NL" dirty="0"/>
              <a:t>als </a:t>
            </a:r>
            <a:r>
              <a:rPr lang="nl-NL" i="1" dirty="0"/>
              <a:t>faseverschil</a:t>
            </a:r>
            <a:r>
              <a:rPr lang="nl-NL" dirty="0"/>
              <a:t> ½, 1½, 2½  is dan zijn de uitwijkingen tegengesteld.</a:t>
            </a:r>
          </a:p>
          <a:p>
            <a:r>
              <a:rPr lang="nl-NL" dirty="0"/>
              <a:t>bij </a:t>
            </a:r>
            <a:r>
              <a:rPr lang="nl-NL" i="1" dirty="0">
                <a:sym typeface="Symbol"/>
              </a:rPr>
              <a:t></a:t>
            </a:r>
            <a:r>
              <a:rPr lang="nl-NL" dirty="0">
                <a:sym typeface="Symbol"/>
              </a:rPr>
              <a:t> = ¼ zit je altijd in de top</a:t>
            </a:r>
          </a:p>
          <a:p>
            <a:r>
              <a:rPr lang="nl-NL" dirty="0">
                <a:sym typeface="Symbol"/>
              </a:rPr>
              <a:t>bij </a:t>
            </a:r>
            <a:r>
              <a:rPr lang="nl-NL" i="1" dirty="0">
                <a:sym typeface="Symbol"/>
              </a:rPr>
              <a:t></a:t>
            </a:r>
            <a:r>
              <a:rPr lang="nl-NL" dirty="0">
                <a:sym typeface="Symbol"/>
              </a:rPr>
              <a:t> = -¼ altijd in het laagste punt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582" y="1816184"/>
            <a:ext cx="5439064" cy="319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3107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room">
  <a:themeElements>
    <a:clrScheme name="Stroom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Stroom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Stroom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troom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Stroom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1225</TotalTime>
  <Words>916</Words>
  <Application>Microsoft Office PowerPoint</Application>
  <PresentationFormat>Breedbeeld</PresentationFormat>
  <Paragraphs>196</Paragraphs>
  <Slides>34</Slides>
  <Notes>1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34</vt:i4>
      </vt:variant>
    </vt:vector>
  </HeadingPairs>
  <TitlesOfParts>
    <vt:vector size="41" baseType="lpstr">
      <vt:lpstr>Calibri</vt:lpstr>
      <vt:lpstr>Cambria Math</vt:lpstr>
      <vt:lpstr>Constantia</vt:lpstr>
      <vt:lpstr>Symbol</vt:lpstr>
      <vt:lpstr>Wingdings</vt:lpstr>
      <vt:lpstr>Wingdings 2</vt:lpstr>
      <vt:lpstr>Stroom</vt:lpstr>
      <vt:lpstr>Trillingen en Cirkelbewegingen </vt:lpstr>
      <vt:lpstr>4.1 Eigenschappen van trillingen</vt:lpstr>
      <vt:lpstr>Periodieke beweging</vt:lpstr>
      <vt:lpstr>Periode</vt:lpstr>
      <vt:lpstr>Trilling</vt:lpstr>
      <vt:lpstr>Harmonische trilling</vt:lpstr>
      <vt:lpstr>Fase en gereduceerde fase</vt:lpstr>
      <vt:lpstr>PowerPoint-presentatie</vt:lpstr>
      <vt:lpstr>nog meer fase</vt:lpstr>
      <vt:lpstr>Opdrachten</vt:lpstr>
      <vt:lpstr>4.2 Trillingen in diagrammen en formules</vt:lpstr>
      <vt:lpstr>Oscilloscoop</vt:lpstr>
      <vt:lpstr>Maximale snelheid</vt:lpstr>
      <vt:lpstr>Opdrachten</vt:lpstr>
      <vt:lpstr>4.3 Demping en resonantie</vt:lpstr>
      <vt:lpstr>Eigenfrequentie </vt:lpstr>
      <vt:lpstr>Demping</vt:lpstr>
      <vt:lpstr>Resonantie = meetrillen</vt:lpstr>
      <vt:lpstr>Twee stemvorken</vt:lpstr>
      <vt:lpstr>Glas breken</vt:lpstr>
      <vt:lpstr>Tacoma Narrows Bridge</vt:lpstr>
      <vt:lpstr>Massa-veer-systeem</vt:lpstr>
      <vt:lpstr>Oefenen 1</vt:lpstr>
      <vt:lpstr>Oefenen 2</vt:lpstr>
      <vt:lpstr>Oefenen 3</vt:lpstr>
      <vt:lpstr>Maken</vt:lpstr>
      <vt:lpstr>4.4 Cirkelbewegingen </vt:lpstr>
      <vt:lpstr>Eenparig cirkelbeweging</vt:lpstr>
      <vt:lpstr>Kracht</vt:lpstr>
      <vt:lpstr>Middelpuntzoekende kracht</vt:lpstr>
      <vt:lpstr>Voorbeeld 1: maan om de aarde</vt:lpstr>
      <vt:lpstr>Voorbeeld 2: auto in de bocht</vt:lpstr>
      <vt:lpstr>Voorbeeld 3: steile wand</vt:lpstr>
      <vt:lpstr>Huiswerk</vt:lpstr>
    </vt:vector>
  </TitlesOfParts>
  <Company>DNC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Momenten</dc:title>
  <dc:creator>kru</dc:creator>
  <cp:lastModifiedBy>Kruise, L.</cp:lastModifiedBy>
  <cp:revision>93</cp:revision>
  <dcterms:created xsi:type="dcterms:W3CDTF">2010-09-05T08:50:00Z</dcterms:created>
  <dcterms:modified xsi:type="dcterms:W3CDTF">2020-03-09T07:30:26Z</dcterms:modified>
</cp:coreProperties>
</file>